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84" r:id="rId3"/>
    <p:sldId id="314" r:id="rId4"/>
    <p:sldId id="257" r:id="rId5"/>
    <p:sldId id="285" r:id="rId6"/>
    <p:sldId id="295" r:id="rId7"/>
    <p:sldId id="296" r:id="rId8"/>
    <p:sldId id="297" r:id="rId9"/>
    <p:sldId id="307" r:id="rId10"/>
    <p:sldId id="299" r:id="rId11"/>
    <p:sldId id="322" r:id="rId12"/>
    <p:sldId id="323" r:id="rId13"/>
    <p:sldId id="31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652" autoAdjust="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8F059-7A52-4AFA-A41A-5422D925B78C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19552-741D-42E4-99DB-8534EB57A7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D4F281-972C-448F-BAD7-9872E394ECD0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A92101-D010-4F10-AD40-24111DA890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oncharov@prizma-s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p5717"/><Relationship Id="rId2" Type="http://schemas.openxmlformats.org/officeDocument/2006/relationships/hyperlink" Target="#p5715"/><Relationship Id="rId1" Type="http://schemas.openxmlformats.org/officeDocument/2006/relationships/slideLayout" Target="../slideLayouts/slideLayout2.xml"/><Relationship Id="rId4" Type="http://schemas.openxmlformats.org/officeDocument/2006/relationships/hyperlink" Target="#p5719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277" y="764704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Современные требования к информационной безопасности</a:t>
            </a:r>
            <a:br>
              <a:rPr lang="ru-RU" sz="3200" dirty="0" smtClean="0"/>
            </a:b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708920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Гончаров Сергей</a:t>
            </a:r>
          </a:p>
          <a:p>
            <a:pPr algn="ctr"/>
            <a:r>
              <a:rPr lang="ru-RU" sz="2400" dirty="0" smtClean="0"/>
              <a:t>к.т.н. </a:t>
            </a:r>
          </a:p>
          <a:p>
            <a:pPr algn="ctr"/>
            <a:r>
              <a:rPr lang="ru-RU" sz="2400" dirty="0" smtClean="0"/>
              <a:t>Руководитель группы компании «Грань Безопасности»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74814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шаги по обеспечению защиты информации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требований к защите информации, содержащейся в информационной системе;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Разработка </a:t>
            </a:r>
            <a:r>
              <a:rPr lang="ru-RU" dirty="0"/>
              <a:t>системы защиты информации информационной системы;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Внедрение </a:t>
            </a:r>
            <a:r>
              <a:rPr lang="ru-RU" dirty="0"/>
              <a:t>системы защиты информации информационной системы;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Аттестация </a:t>
            </a:r>
            <a:r>
              <a:rPr lang="ru-RU" dirty="0"/>
              <a:t>информационной системы по требованиям защиты информации (далее - аттестация информационной системы) и ввод ее в действие;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Обеспечение </a:t>
            </a:r>
            <a:r>
              <a:rPr lang="ru-RU" dirty="0"/>
              <a:t>защиты информации в ходе эксплуатации аттестованной информационной системы;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Обеспечение </a:t>
            </a:r>
            <a:r>
              <a:rPr lang="ru-RU" dirty="0"/>
              <a:t>защиты информации при выводе из эксплуатации аттестованной информационной системы или после принятия решения об окончании обработки информации.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071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Необходимые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Разработка технического задания и модели угроз безопасности</a:t>
            </a:r>
          </a:p>
          <a:p>
            <a:r>
              <a:rPr lang="ru-RU" dirty="0" smtClean="0"/>
              <a:t>2. Разработка организационно распорядительной документации</a:t>
            </a:r>
          </a:p>
          <a:p>
            <a:r>
              <a:rPr lang="ru-RU" dirty="0" smtClean="0"/>
              <a:t>Внедрение мер защиты информации</a:t>
            </a:r>
          </a:p>
          <a:p>
            <a:r>
              <a:rPr lang="ru-RU" dirty="0" smtClean="0"/>
              <a:t>Поддержка существующей 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512853"/>
      </p:ext>
    </p:extLst>
  </p:cSld>
  <p:clrMapOvr>
    <a:masterClrMapping/>
  </p:clrMapOvr>
  <p:transition spd="slow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защиты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Защита каналов связи при помощи криптографических средств </a:t>
            </a:r>
          </a:p>
          <a:p>
            <a:r>
              <a:rPr lang="ru-RU" dirty="0" smtClean="0"/>
              <a:t>1.2</a:t>
            </a:r>
            <a:r>
              <a:rPr lang="ru-RU" dirty="0" smtClean="0"/>
              <a:t>. Организационно распорядительная документация по требованиям ФСБ России </a:t>
            </a:r>
            <a:endParaRPr lang="en-US" dirty="0"/>
          </a:p>
          <a:p>
            <a:r>
              <a:rPr lang="en-US" dirty="0"/>
              <a:t>2</a:t>
            </a:r>
            <a:r>
              <a:rPr lang="ru-RU" dirty="0"/>
              <a:t>. Защита самих АРМ</a:t>
            </a:r>
          </a:p>
          <a:p>
            <a:r>
              <a:rPr lang="ru-RU" dirty="0"/>
              <a:t>2.1. Антивирусная </a:t>
            </a:r>
            <a:r>
              <a:rPr lang="ru-RU" dirty="0" smtClean="0"/>
              <a:t>защита </a:t>
            </a:r>
            <a:endParaRPr lang="ru-RU" dirty="0"/>
          </a:p>
          <a:p>
            <a:r>
              <a:rPr lang="ru-RU" dirty="0"/>
              <a:t>2.2. Защита он несанкционированного доступа.</a:t>
            </a:r>
          </a:p>
        </p:txBody>
      </p:sp>
    </p:spTree>
    <p:extLst>
      <p:ext uri="{BB962C8B-B14F-4D97-AF65-F5344CB8AC3E}">
        <p14:creationId xmlns:p14="http://schemas.microsoft.com/office/powerpoint/2010/main" val="3264956048"/>
      </p:ext>
    </p:extLst>
  </p:cSld>
  <p:clrMapOvr>
    <a:masterClrMapping/>
  </p:clrMapOvr>
  <p:transition spd="slow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Вопросы???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Гончаров Сергей</a:t>
            </a:r>
          </a:p>
          <a:p>
            <a:r>
              <a:rPr lang="en-US" dirty="0">
                <a:hlinkClick r:id="rId2"/>
              </a:rPr>
              <a:t>g</a:t>
            </a:r>
            <a:r>
              <a:rPr lang="en-US" dirty="0" smtClean="0">
                <a:hlinkClick r:id="rId2"/>
              </a:rPr>
              <a:t>oncharov@prizma-s.ru</a:t>
            </a:r>
            <a:endParaRPr lang="en-US" dirty="0" smtClean="0"/>
          </a:p>
          <a:p>
            <a:endParaRPr lang="ru-RU" dirty="0"/>
          </a:p>
          <a:p>
            <a:r>
              <a:rPr lang="ru-RU" dirty="0" smtClean="0"/>
              <a:t>(39422)3-77-55 (383) 206-05-31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78425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1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1400" b="1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14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772816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Рост </a:t>
            </a:r>
            <a:r>
              <a:rPr lang="ru-RU" dirty="0" err="1"/>
              <a:t>к</a:t>
            </a:r>
            <a:r>
              <a:rPr lang="ru-RU" dirty="0" err="1" smtClean="0"/>
              <a:t>иберпреступности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Исследования, проведенные экспертами в области защиты информации, отмечают, что рост </a:t>
            </a:r>
            <a:r>
              <a:rPr lang="ru-RU" dirty="0" err="1"/>
              <a:t>киберпреступлений</a:t>
            </a:r>
            <a:r>
              <a:rPr lang="ru-RU" dirty="0"/>
              <a:t> за </a:t>
            </a:r>
            <a:r>
              <a:rPr lang="ru-RU" dirty="0" smtClean="0"/>
              <a:t>первый квартал </a:t>
            </a:r>
            <a:r>
              <a:rPr lang="en-US" dirty="0" smtClean="0"/>
              <a:t> </a:t>
            </a:r>
            <a:r>
              <a:rPr lang="ru-RU" dirty="0" smtClean="0"/>
              <a:t>202</a:t>
            </a:r>
            <a:r>
              <a:rPr lang="ru-RU" dirty="0"/>
              <a:t>2</a:t>
            </a:r>
            <a:r>
              <a:rPr lang="ru-RU" dirty="0" smtClean="0"/>
              <a:t> </a:t>
            </a:r>
            <a:r>
              <a:rPr lang="ru-RU" dirty="0"/>
              <a:t>год по сравнению с </a:t>
            </a:r>
            <a:r>
              <a:rPr lang="ru-RU" dirty="0" smtClean="0"/>
              <a:t>четвертым  кварталом 2021 </a:t>
            </a:r>
            <a:r>
              <a:rPr lang="ru-RU" dirty="0"/>
              <a:t>годом составил </a:t>
            </a:r>
            <a:r>
              <a:rPr lang="ru-RU" dirty="0" smtClean="0"/>
              <a:t>18%.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Доля атак  </a:t>
            </a:r>
            <a:r>
              <a:rPr lang="ru-RU" dirty="0"/>
              <a:t>на </a:t>
            </a:r>
            <a:r>
              <a:rPr lang="ru-RU" dirty="0" smtClean="0"/>
              <a:t> </a:t>
            </a:r>
            <a:r>
              <a:rPr lang="en-US" dirty="0" smtClean="0"/>
              <a:t>web </a:t>
            </a:r>
            <a:r>
              <a:rPr lang="ru-RU" dirty="0" smtClean="0"/>
              <a:t>ресурсы возросла до  22% </a:t>
            </a:r>
            <a:r>
              <a:rPr lang="ru-RU" dirty="0"/>
              <a:t>, атак с </a:t>
            </a:r>
            <a:r>
              <a:rPr lang="ru-RU" dirty="0" smtClean="0"/>
              <a:t>13%.</a:t>
            </a:r>
            <a:endParaRPr lang="ru-RU" dirty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dirty="0"/>
              <a:t>Чаще всего в результате атак организации сталкиваются с утечкой конфиденциальной информации (45%) и нарушением основной деятельности (30%). В атаках на частные лица чаще всего были скомпрометированы конфиденциальные данные (55%), также пользователи могли понести финансовые потери (25%).</a:t>
            </a:r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74273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Нормативная база для обеспечения ИБ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Нормативная база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32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26 июля 2017 г. № 187-ФЗ «О безопасности критической информационной инфраструктуры Российской Федерации» </a:t>
            </a:r>
            <a:endParaRPr lang="ru-RU" sz="32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32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32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27 июня 2006 г. № 149-ФЗ «Об информации, информационных технологиях и о защите информации»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32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32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27 июня 2006 г. № 152-ФЗ «О персональных данных»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32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3200" b="1" kern="0" dirty="0">
                <a:latin typeface="Times New Roman" pitchFamily="18" charset="0"/>
                <a:cs typeface="Times New Roman" pitchFamily="18" charset="0"/>
              </a:rPr>
              <a:t>Приказ ФСТЭК России № 17  от 11 февраля 2013 г.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3200" b="1" kern="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3200" b="1" kern="0" dirty="0">
                <a:latin typeface="Times New Roman" pitchFamily="18" charset="0"/>
                <a:cs typeface="Times New Roman" pitchFamily="18" charset="0"/>
              </a:rPr>
              <a:t>Приказ ФСТЭК России № 21 от 18 февраля 2013 г.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3200" b="1" kern="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3200" b="1" kern="0" dirty="0">
                <a:latin typeface="Times New Roman" pitchFamily="18" charset="0"/>
                <a:cs typeface="Times New Roman" pitchFamily="18" charset="0"/>
              </a:rPr>
              <a:t>Приказ ФСБ России  №378 от 10 июля 2014 г.  </a:t>
            </a:r>
            <a:endParaRPr lang="ru-RU" sz="3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3200" b="1" kern="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3200" b="1" kern="0" dirty="0" smtClean="0">
                <a:latin typeface="Times New Roman" pitchFamily="18" charset="0"/>
                <a:cs typeface="Times New Roman" pitchFamily="18" charset="0"/>
              </a:rPr>
              <a:t>Приказ  ФСТЭК России  № 77 от 29.04.2021 г.  </a:t>
            </a:r>
            <a:endParaRPr lang="ru-RU" sz="3200" b="1" kern="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32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466694"/>
      </p:ext>
    </p:extLst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14528" cy="115212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что</a:t>
            </a:r>
            <a:r>
              <a:rPr lang="ru-RU" sz="2800" b="1" dirty="0" smtClean="0"/>
              <a:t> </a:t>
            </a:r>
            <a:r>
              <a:rPr lang="ru-RU" dirty="0" smtClean="0"/>
              <a:t>мы защищаем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7811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/>
              <a:t>Информационные системы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/>
              <a:t>Автоматизированные системы управления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/>
              <a:t>Инфокоммуникационные сети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/>
              <a:t>Персональные данные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/>
              <a:t>Технологии обработки данных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8322010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Статья 272. Неправомерный доступ к компьютерной информации</a:t>
            </a:r>
            <a:endParaRPr lang="ru-RU" dirty="0"/>
          </a:p>
          <a:p>
            <a:endParaRPr lang="ru-RU" dirty="0"/>
          </a:p>
          <a:p>
            <a:r>
              <a:rPr lang="ru-RU" dirty="0"/>
              <a:t>1. Неправомерный доступ к охраняемой законом компьютерной информации, если это деяние повлекло уничтожение, блокирование, модификацию либо копирование компьютерной </a:t>
            </a:r>
            <a:r>
              <a:rPr lang="ru-RU" dirty="0" smtClean="0"/>
              <a:t>информации: наказываются </a:t>
            </a:r>
            <a:r>
              <a:rPr lang="ru-RU" dirty="0"/>
              <a:t>лишением свободы на срок до семи лет.</a:t>
            </a:r>
          </a:p>
        </p:txBody>
      </p:sp>
    </p:spTree>
    <p:extLst>
      <p:ext uri="{BB962C8B-B14F-4D97-AF65-F5344CB8AC3E}">
        <p14:creationId xmlns:p14="http://schemas.microsoft.com/office/powerpoint/2010/main" val="279405519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Статья 274. Нарушение правил эксплуатации средств хранения, обработки или передачи компьютерной информации и информационно-телекоммуникационных сетей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1. Нарушение правил эксплуатации средств хранения, обработки или передачи охраняемой компьютерной информации либо информационно-телекоммуникационных сетей и оконечного оборудования, а также правил доступа к информационно-телекоммуникационным сетям, повлекшее уничтожение, блокирование, модификацию либо копирование компьютерной информации, причинившее крупный ущерб, </a:t>
            </a:r>
            <a:r>
              <a:rPr lang="ru-RU" dirty="0" smtClean="0"/>
              <a:t>наказывается </a:t>
            </a:r>
            <a:r>
              <a:rPr lang="ru-RU" dirty="0"/>
              <a:t>принудительными работами на срок до пяти лет либо лишением свободы на тот же срок.</a:t>
            </a:r>
          </a:p>
        </p:txBody>
      </p:sp>
    </p:spTree>
    <p:extLst>
      <p:ext uri="{BB962C8B-B14F-4D97-AF65-F5344CB8AC3E}">
        <p14:creationId xmlns:p14="http://schemas.microsoft.com/office/powerpoint/2010/main" val="263253531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Статья 274.1. Неправомерное воздействие на критическую информационную инфраструктуру Российской Федерации</a:t>
            </a:r>
            <a:endParaRPr lang="ru-RU" sz="1800" dirty="0"/>
          </a:p>
          <a:p>
            <a:endParaRPr lang="ru-RU" sz="1800" dirty="0"/>
          </a:p>
          <a:p>
            <a:r>
              <a:rPr lang="ru-RU" sz="1800" dirty="0"/>
              <a:t> </a:t>
            </a:r>
            <a:r>
              <a:rPr lang="ru-RU" sz="1800" dirty="0" smtClean="0"/>
              <a:t>1</a:t>
            </a:r>
            <a:r>
              <a:rPr lang="ru-RU" sz="1800" dirty="0"/>
              <a:t>. Создание, распространение и (или) использование компьютерных программ либо иной компьютерной информации, заведомо предназначенных для неправомерного воздействия на критическую информационную инфраструктуру Российской Федерации, в том числе для уничтожения, блокирования, модификации, копирования информации, содержащейся в ней, или нейтрализации средств защиты указанной информации, -</a:t>
            </a:r>
          </a:p>
          <a:p>
            <a:r>
              <a:rPr lang="ru-RU" sz="1800" dirty="0"/>
              <a:t>наказываются принудительными работами на срок до пяти лет с ограничением свободы на срок до двух лет или без такового либо лишением свободы на срок от двух до пяти лет со штрафом в размере от пятисот тысяч до одного миллиона рублей или в размере заработной платы или иного дохода осужденного за период от одного года до трех лет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843908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800" dirty="0"/>
          </a:p>
          <a:p>
            <a:r>
              <a:rPr lang="ru-RU" sz="1400" dirty="0" smtClean="0"/>
              <a:t>3</a:t>
            </a:r>
            <a:r>
              <a:rPr lang="ru-RU" sz="1400" dirty="0"/>
              <a:t>. Нарушение правил эксплуатации средств хранения, обработки или передачи охраняемой компьютерной информации, содержащейся в критической информационной инфраструктуре Российской Федерации, </a:t>
            </a:r>
          </a:p>
          <a:p>
            <a:r>
              <a:rPr lang="ru-RU" sz="1400" dirty="0"/>
              <a:t>наказывается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шести лет с лишением права занимать определенные должности или заниматься определенной деятельностью на срок до трех лет или без такового.</a:t>
            </a:r>
          </a:p>
          <a:p>
            <a:r>
              <a:rPr lang="ru-RU" sz="1400" dirty="0"/>
              <a:t>4. Деяния, предусмотренные </a:t>
            </a:r>
            <a:r>
              <a:rPr lang="ru-RU" sz="1400" dirty="0">
                <a:hlinkClick r:id="rId2" action="ppaction://hlinkfile"/>
              </a:rPr>
              <a:t>частью первой</a:t>
            </a:r>
            <a:r>
              <a:rPr lang="ru-RU" sz="1400" dirty="0"/>
              <a:t>, </a:t>
            </a:r>
            <a:r>
              <a:rPr lang="ru-RU" sz="1400" dirty="0">
                <a:hlinkClick r:id="rId3" action="ppaction://hlinkfile"/>
              </a:rPr>
              <a:t>второй</a:t>
            </a:r>
            <a:r>
              <a:rPr lang="ru-RU" sz="1400" dirty="0"/>
              <a:t> или </a:t>
            </a:r>
            <a:r>
              <a:rPr lang="ru-RU" sz="1400" dirty="0">
                <a:hlinkClick r:id="rId4" action="ppaction://hlinkfile"/>
              </a:rPr>
              <a:t>третьей</a:t>
            </a:r>
            <a:r>
              <a:rPr lang="ru-RU" sz="1400" dirty="0"/>
              <a:t> настоящей статьи, совершенные группой лиц по предварительному сговору или организованной группой, или лицом с использованием своего служебного положения, -</a:t>
            </a:r>
          </a:p>
          <a:p>
            <a:r>
              <a:rPr lang="ru-RU" sz="1400" dirty="0"/>
              <a:t>наказываются лишением свободы на срок от трех до восьми лет с лишением права занимать определенные должности или заниматься определенной деятельностью на срок до трех лет или без такового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8224357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этапы работ по защите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формирование требований к защите информации, содержащейся в информационной системе;</a:t>
            </a:r>
          </a:p>
          <a:p>
            <a:r>
              <a:rPr lang="ru-RU" dirty="0"/>
              <a:t>разработка системы защиты информации информационной системы;</a:t>
            </a:r>
          </a:p>
          <a:p>
            <a:r>
              <a:rPr lang="ru-RU" dirty="0"/>
              <a:t>внедрение системы защиты информации информационной системы;</a:t>
            </a:r>
          </a:p>
          <a:p>
            <a:r>
              <a:rPr lang="ru-RU" dirty="0"/>
              <a:t>аттестация информационной системы по требованиям защиты информации (далее - аттестация информационной системы) и ввод ее в действие;</a:t>
            </a:r>
          </a:p>
          <a:p>
            <a:r>
              <a:rPr lang="ru-RU" dirty="0"/>
              <a:t>обеспечение защиты информации в ходе эксплуатации аттестованной информационной системы;</a:t>
            </a:r>
          </a:p>
          <a:p>
            <a:r>
              <a:rPr lang="ru-RU" dirty="0"/>
              <a:t>обеспечение защиты информации при выводе из эксплуатации аттестованной информационной системы или после принятия решения об окончании обработки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20739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3999</TotalTime>
  <Words>669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Современные требования к информационной безопасности </vt:lpstr>
      <vt:lpstr>Введение</vt:lpstr>
      <vt:lpstr>Нормативная база для обеспечения ИБ </vt:lpstr>
      <vt:lpstr>что мы защищаем </vt:lpstr>
      <vt:lpstr>Ответственность</vt:lpstr>
      <vt:lpstr>Ответственность</vt:lpstr>
      <vt:lpstr>Ответственность</vt:lpstr>
      <vt:lpstr>Ответственность</vt:lpstr>
      <vt:lpstr>Основные этапы работ по защите информации</vt:lpstr>
      <vt:lpstr>Основные шаги по обеспечению защиты информации</vt:lpstr>
      <vt:lpstr>Необходимые мероприятия</vt:lpstr>
      <vt:lpstr>Средства защиты информации</vt:lpstr>
      <vt:lpstr>Вопросы???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требованиях законодательства Российской Федерации  по профессиональной переподготовке и повышению квалификации</dc:title>
  <dc:creator>1</dc:creator>
  <cp:lastModifiedBy>Serge</cp:lastModifiedBy>
  <cp:revision>66</cp:revision>
  <dcterms:created xsi:type="dcterms:W3CDTF">2015-09-03T08:17:58Z</dcterms:created>
  <dcterms:modified xsi:type="dcterms:W3CDTF">2023-02-13T08:11:59Z</dcterms:modified>
</cp:coreProperties>
</file>