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8"/>
  </p:notesMasterIdLst>
  <p:sldIdLst>
    <p:sldId id="283" r:id="rId2"/>
    <p:sldId id="274" r:id="rId3"/>
    <p:sldId id="273" r:id="rId4"/>
    <p:sldId id="266" r:id="rId5"/>
    <p:sldId id="262" r:id="rId6"/>
    <p:sldId id="288" r:id="rId7"/>
  </p:sldIdLst>
  <p:sldSz cx="13444538" cy="756285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04" d="100"/>
          <a:sy n="104" d="100"/>
        </p:scale>
        <p:origin x="40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25" cy="498095"/>
          </a:xfrm>
          <a:prstGeom prst="rect">
            <a:avLst/>
          </a:prstGeom>
        </p:spPr>
        <p:txBody>
          <a:bodyPr vert="horz" lIns="83777" tIns="41889" rIns="83777" bIns="41889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23" y="0"/>
            <a:ext cx="2946325" cy="498095"/>
          </a:xfrm>
          <a:prstGeom prst="rect">
            <a:avLst/>
          </a:prstGeom>
        </p:spPr>
        <p:txBody>
          <a:bodyPr vert="horz" lIns="83777" tIns="41889" rIns="83777" bIns="41889" rtlCol="0"/>
          <a:lstStyle>
            <a:lvl1pPr algn="r">
              <a:defRPr sz="1100"/>
            </a:lvl1pPr>
          </a:lstStyle>
          <a:p>
            <a:fld id="{B3E5336E-8EE5-41E8-A7D5-7345794FA733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77" tIns="41889" rIns="83777" bIns="418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82" y="4776108"/>
            <a:ext cx="5438711" cy="3908126"/>
          </a:xfrm>
          <a:prstGeom prst="rect">
            <a:avLst/>
          </a:prstGeom>
        </p:spPr>
        <p:txBody>
          <a:bodyPr vert="horz" lIns="83777" tIns="41889" rIns="83777" bIns="418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956"/>
            <a:ext cx="2946325" cy="498095"/>
          </a:xfrm>
          <a:prstGeom prst="rect">
            <a:avLst/>
          </a:prstGeom>
        </p:spPr>
        <p:txBody>
          <a:bodyPr vert="horz" lIns="83777" tIns="41889" rIns="83777" bIns="41889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23" y="9426956"/>
            <a:ext cx="2946325" cy="498095"/>
          </a:xfrm>
          <a:prstGeom prst="rect">
            <a:avLst/>
          </a:prstGeom>
        </p:spPr>
        <p:txBody>
          <a:bodyPr vert="horz" lIns="83777" tIns="41889" rIns="83777" bIns="41889" rtlCol="0" anchor="b"/>
          <a:lstStyle>
            <a:lvl1pPr algn="r">
              <a:defRPr sz="1100"/>
            </a:lvl1pPr>
          </a:lstStyle>
          <a:p>
            <a:fld id="{04023099-CE7F-4405-BA87-A8CAD3383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2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12099240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DB9E87B-78B2-4223-971A-0F527CF9AD3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ертикальное разделение 60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76D43D-0DDD-4BAD-8213-BDBF75C3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5579" y="4783978"/>
            <a:ext cx="11953381" cy="50418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985" noProof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A6D3ACF3-E1F5-4332-9836-C8E6C46591BB}"/>
              </a:ext>
            </a:extLst>
          </p:cNvPr>
          <p:cNvSpPr txBox="1">
            <a:spLocks/>
          </p:cNvSpPr>
          <p:nvPr userDrawn="1"/>
        </p:nvSpPr>
        <p:spPr>
          <a:xfrm>
            <a:off x="0" y="-481"/>
            <a:ext cx="13444538" cy="479028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sz="1764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F8FE7-66F4-4586-B49B-61E115ED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B5B890-F885-418C-9812-59970CAC6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50521507-88DE-417D-8076-D9152E1E1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FC7DDD-6F93-45F8-AFD6-95AA051FE8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4506" y="1550112"/>
            <a:ext cx="8336314" cy="397000"/>
          </a:xfrm>
        </p:spPr>
        <p:txBody>
          <a:bodyPr rtlCol="0"/>
          <a:lstStyle>
            <a:lvl1pPr marL="0" indent="0">
              <a:buNone/>
              <a:defRPr sz="2426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D1CD6042-5DF4-4624-BC32-25F68745304A}"/>
              </a:ext>
            </a:extLst>
          </p:cNvPr>
          <p:cNvSpPr/>
          <p:nvPr userDrawn="1"/>
        </p:nvSpPr>
        <p:spPr>
          <a:xfrm rot="5400000">
            <a:off x="9064714" y="409981"/>
            <a:ext cx="4789805" cy="3969844"/>
          </a:xfrm>
          <a:custGeom>
            <a:avLst/>
            <a:gdLst>
              <a:gd name="connsiteX0" fmla="*/ 0 w 4343400"/>
              <a:gd name="connsiteY0" fmla="*/ 3600000 h 3600000"/>
              <a:gd name="connsiteX1" fmla="*/ 0 w 4343400"/>
              <a:gd name="connsiteY1" fmla="*/ 0 h 3600000"/>
              <a:gd name="connsiteX2" fmla="*/ 180000 w 4343400"/>
              <a:gd name="connsiteY2" fmla="*/ 0 h 3600000"/>
              <a:gd name="connsiteX3" fmla="*/ 4343400 w 4343400"/>
              <a:gd name="connsiteY3" fmla="*/ 0 h 3600000"/>
              <a:gd name="connsiteX4" fmla="*/ 4343400 w 4343400"/>
              <a:gd name="connsiteY4" fmla="*/ 180000 h 3600000"/>
              <a:gd name="connsiteX5" fmla="*/ 180000 w 4343400"/>
              <a:gd name="connsiteY5" fmla="*/ 180000 h 3600000"/>
              <a:gd name="connsiteX6" fmla="*/ 180000 w 43434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4343400" y="0"/>
                </a:lnTo>
                <a:lnTo>
                  <a:pt x="43434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sz="1985" noProof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6294759C-286C-4281-B194-581C766EEF28}"/>
              </a:ext>
            </a:extLst>
          </p:cNvPr>
          <p:cNvSpPr/>
          <p:nvPr userDrawn="1"/>
        </p:nvSpPr>
        <p:spPr>
          <a:xfrm rot="5400000">
            <a:off x="10073094" y="4191406"/>
            <a:ext cx="2773045" cy="3969844"/>
          </a:xfrm>
          <a:custGeom>
            <a:avLst/>
            <a:gdLst>
              <a:gd name="connsiteX0" fmla="*/ 0 w 2514600"/>
              <a:gd name="connsiteY0" fmla="*/ 180000 h 3600000"/>
              <a:gd name="connsiteX1" fmla="*/ 0 w 2514600"/>
              <a:gd name="connsiteY1" fmla="*/ 0 h 3600000"/>
              <a:gd name="connsiteX2" fmla="*/ 2334600 w 2514600"/>
              <a:gd name="connsiteY2" fmla="*/ 0 h 3600000"/>
              <a:gd name="connsiteX3" fmla="*/ 2514600 w 2514600"/>
              <a:gd name="connsiteY3" fmla="*/ 0 h 3600000"/>
              <a:gd name="connsiteX4" fmla="*/ 2514600 w 2514600"/>
              <a:gd name="connsiteY4" fmla="*/ 180000 h 3600000"/>
              <a:gd name="connsiteX5" fmla="*/ 2514600 w 2514600"/>
              <a:gd name="connsiteY5" fmla="*/ 3600000 h 3600000"/>
              <a:gd name="connsiteX6" fmla="*/ 2334600 w 2514600"/>
              <a:gd name="connsiteY6" fmla="*/ 3600000 h 3600000"/>
              <a:gd name="connsiteX7" fmla="*/ 2334600 w 25146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3600000">
                <a:moveTo>
                  <a:pt x="0" y="180000"/>
                </a:moveTo>
                <a:lnTo>
                  <a:pt x="0" y="0"/>
                </a:lnTo>
                <a:lnTo>
                  <a:pt x="2334600" y="0"/>
                </a:lnTo>
                <a:lnTo>
                  <a:pt x="2514600" y="0"/>
                </a:lnTo>
                <a:lnTo>
                  <a:pt x="2514600" y="180000"/>
                </a:lnTo>
                <a:lnTo>
                  <a:pt x="2514600" y="3600000"/>
                </a:lnTo>
                <a:lnTo>
                  <a:pt x="2334600" y="3600000"/>
                </a:lnTo>
                <a:lnTo>
                  <a:pt x="23346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sz="1985" noProof="0"/>
          </a:p>
        </p:txBody>
      </p:sp>
    </p:spTree>
    <p:extLst>
      <p:ext uri="{BB962C8B-B14F-4D97-AF65-F5344CB8AC3E}">
        <p14:creationId xmlns:p14="http://schemas.microsoft.com/office/powerpoint/2010/main" val="134197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2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240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ftr" idx="4"/>
          </p:nvPr>
        </p:nvSpPr>
        <p:spPr>
          <a:xfrm>
            <a:off x="4571280" y="7033320"/>
            <a:ext cx="430164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&lt;нижний колонтитул&gt;</a:t>
            </a:r>
          </a:p>
        </p:txBody>
      </p:sp>
      <p:sp>
        <p:nvSpPr>
          <p:cNvPr id="10" name="PlaceHolder 4"/>
          <p:cNvSpPr>
            <a:spLocks noGrp="1"/>
          </p:cNvSpPr>
          <p:nvPr>
            <p:ph type="sldNum" idx="5"/>
          </p:nvPr>
        </p:nvSpPr>
        <p:spPr>
          <a:xfrm>
            <a:off x="9680040" y="7033320"/>
            <a:ext cx="309168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8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F2A5D7E-A43B-4CEB-A4D5-54C1677F9642}" type="slidenum">
              <a:rPr lang="ru-RU" sz="18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dt" idx="6"/>
          </p:nvPr>
        </p:nvSpPr>
        <p:spPr>
          <a:xfrm>
            <a:off x="672120" y="7033320"/>
            <a:ext cx="309168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hyperlink" Target="https://ru.wikipedia.org/wiki/%D0%9C%D0%BE%D0%BD%D0%B3%D0%BE%D0%BB%D0%B8%D1%8F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E95D1-990F-1E7B-9226-A0759003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1D328F-BC4A-42E7-AA5F-AECC16811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7" y="-35797"/>
            <a:ext cx="928239" cy="1150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881139-7ED0-4AD1-BE96-380F3F6DE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24819"/>
          <a:stretch/>
        </p:blipFill>
        <p:spPr>
          <a:xfrm>
            <a:off x="6371617" y="1114920"/>
            <a:ext cx="5673655" cy="3721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8CFC19-4C88-4848-90DB-87C13DEAA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0" y="1919126"/>
            <a:ext cx="1097806" cy="15528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ACC91A-A221-435C-913E-846D4B9DC7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30053" r="27745" b="40158"/>
          <a:stretch/>
        </p:blipFill>
        <p:spPr>
          <a:xfrm>
            <a:off x="11967612" y="6155117"/>
            <a:ext cx="1257300" cy="12495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31" y="1884544"/>
            <a:ext cx="1185627" cy="119446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30D341-7DCB-4BF2-B076-804EACB321AF}"/>
              </a:ext>
            </a:extLst>
          </p:cNvPr>
          <p:cNvSpPr/>
          <p:nvPr/>
        </p:nvSpPr>
        <p:spPr>
          <a:xfrm>
            <a:off x="1893802" y="4017440"/>
            <a:ext cx="6302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FFEA-B117-4D0F-8F16-51C13012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298" y="280721"/>
            <a:ext cx="12099240" cy="577300"/>
          </a:xfrm>
        </p:spPr>
        <p:txBody>
          <a:bodyPr/>
          <a:lstStyle/>
          <a:p>
            <a:r>
              <a:rPr lang="ru-RU" sz="2200" dirty="0">
                <a:solidFill>
                  <a:schemeClr val="bg1"/>
                </a:solidFill>
                <a:latin typeface="Roboto"/>
              </a:rPr>
              <a:t>ГАУЗ РТ «Санаторий-профилакторий «Серебрянка»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956F3A-71DB-40DC-8BB8-463B40FBE9B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97022" y="1588664"/>
            <a:ext cx="12099240" cy="44057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>
              <a:latin typeface="Roboto"/>
            </a:endParaRPr>
          </a:p>
          <a:p>
            <a:pPr marL="0" indent="0">
              <a:buNone/>
            </a:pPr>
            <a:endParaRPr lang="ru-RU" dirty="0">
              <a:latin typeface="Roboto"/>
            </a:endParaRPr>
          </a:p>
          <a:p>
            <a:pPr marL="0" indent="0">
              <a:buNone/>
            </a:pPr>
            <a:endParaRPr lang="ru-RU" dirty="0">
              <a:latin typeface="Roboto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Roboto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Roboto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Roboto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Roboto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Roboto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Roboto"/>
              </a:rPr>
              <a:t>Фактическое состояние и перспективное состояние к 2030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FDDF5C-7109-41E4-BBE2-B5B829571E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363" y="1856881"/>
            <a:ext cx="1255885" cy="124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2DCEF-503B-4897-99F0-A2CFDB1C0F27}"/>
              </a:ext>
            </a:extLst>
          </p:cNvPr>
          <p:cNvSpPr txBox="1"/>
          <p:nvPr/>
        </p:nvSpPr>
        <p:spPr>
          <a:xfrm>
            <a:off x="8127999" y="5546220"/>
            <a:ext cx="383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Гостюхина Оксана Ивановна, главный внештатный специалист по санаторно-курортному делу Министерства здравоохранения Республики Тыва</a:t>
            </a:r>
          </a:p>
        </p:txBody>
      </p:sp>
    </p:spTree>
    <p:extLst>
      <p:ext uri="{BB962C8B-B14F-4D97-AF65-F5344CB8AC3E}">
        <p14:creationId xmlns:p14="http://schemas.microsoft.com/office/powerpoint/2010/main" val="218525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E95D1-990F-1E7B-9226-A0759003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1D328F-BC4A-42E7-AA5F-AECC16811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7" y="-35797"/>
            <a:ext cx="928239" cy="1150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881139-7ED0-4AD1-BE96-380F3F6DE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24819"/>
          <a:stretch/>
        </p:blipFill>
        <p:spPr>
          <a:xfrm>
            <a:off x="7483280" y="1114920"/>
            <a:ext cx="5762852" cy="2824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30D341-7DCB-4BF2-B076-804EACB321AF}"/>
              </a:ext>
            </a:extLst>
          </p:cNvPr>
          <p:cNvSpPr/>
          <p:nvPr/>
        </p:nvSpPr>
        <p:spPr>
          <a:xfrm>
            <a:off x="943583" y="1155118"/>
            <a:ext cx="63023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ГАУЗ РТ «Санаторий-профилакторий «Серебрянка» единственное круглогодичное учреждение, оказывающее санаторно-курортное лечение в Республике Тыва.</a:t>
            </a:r>
          </a:p>
          <a:p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Структура: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Санаторий-профилакторий «Серебрянка»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Филиал «Курорт Уш-Белдир» с 2024 г.</a:t>
            </a:r>
          </a:p>
          <a:p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Мощность – 3000 пациентов в год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8CFC19-4C88-4848-90DB-87C13DEAA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80" y="4034532"/>
            <a:ext cx="1835803" cy="25968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ACC91A-A221-435C-913E-846D4B9DC7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30053" r="27745" b="40158"/>
          <a:stretch/>
        </p:blipFill>
        <p:spPr>
          <a:xfrm>
            <a:off x="11311940" y="4121291"/>
            <a:ext cx="1999184" cy="19868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43" y="4121291"/>
            <a:ext cx="1838537" cy="185223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30D341-7DCB-4BF2-B076-804EACB321AF}"/>
              </a:ext>
            </a:extLst>
          </p:cNvPr>
          <p:cNvSpPr/>
          <p:nvPr/>
        </p:nvSpPr>
        <p:spPr>
          <a:xfrm>
            <a:off x="943583" y="4017440"/>
            <a:ext cx="64625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pPr algn="ctr"/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Медицинский профиль санатория-профилактория «Серебрянка» и филиала «Уш-Белдир»: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заболевания нервной системы;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заболевания костно-мышечной системы;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заболевания органов пищеварения;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заболевания органов дыхания;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заболевания обмена веществ;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заболевания органов кровообращения.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9DD1BC-A7A5-4B70-B10B-F5A595E87B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30053" r="27745" b="40158"/>
          <a:stretch/>
        </p:blipFill>
        <p:spPr>
          <a:xfrm>
            <a:off x="11994204" y="6181544"/>
            <a:ext cx="1230708" cy="12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E95D1-990F-1E7B-9226-A0759003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На презентаци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972" y="729805"/>
            <a:ext cx="3578530" cy="6361831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0" y="729806"/>
            <a:ext cx="5228686" cy="3696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r="21668"/>
          <a:stretch/>
        </p:blipFill>
        <p:spPr>
          <a:xfrm>
            <a:off x="6961528" y="5451785"/>
            <a:ext cx="1827593" cy="1605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27" y="729806"/>
            <a:ext cx="1827594" cy="2436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28" y="3014994"/>
            <a:ext cx="1827594" cy="2436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BA949-05F8-42C5-93D6-E263E3877EFC}"/>
              </a:ext>
            </a:extLst>
          </p:cNvPr>
          <p:cNvSpPr txBox="1"/>
          <p:nvPr/>
        </p:nvSpPr>
        <p:spPr>
          <a:xfrm>
            <a:off x="519757" y="4539265"/>
            <a:ext cx="584245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Удалённый курорт 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 границе с 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0" tooltip="Монголия"/>
              </a:rPr>
              <a:t>Монголией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термальные источники –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80°С.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состав воды - сероводородный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высокая лечебная эффективность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режим работы — сезонный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Всего в 2024 году - 261 чел.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Всего коек 80.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25AF9A-4081-41CC-BCEB-814C02D579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98559" y="6152687"/>
            <a:ext cx="1255885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E95D1-990F-1E7B-9226-A0759003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>
            <a:extLst>
              <a:ext uri="{FF2B5EF4-FFF2-40B4-BE49-F238E27FC236}">
                <a16:creationId xmlns:a16="http://schemas.microsoft.com/office/drawing/2014/main" id="{561CA833-5A0E-4ED8-9A01-7DECD981D9DA}"/>
              </a:ext>
            </a:extLst>
          </p:cNvPr>
          <p:cNvSpPr txBox="1">
            <a:spLocks/>
          </p:cNvSpPr>
          <p:nvPr/>
        </p:nvSpPr>
        <p:spPr>
          <a:xfrm>
            <a:off x="751266" y="1349913"/>
            <a:ext cx="8041265" cy="60547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b="1" dirty="0">
                <a:latin typeface="Roboto"/>
                <a:cs typeface="Times New Roman" panose="02020603050405020304" pitchFamily="18" charset="0"/>
              </a:rPr>
              <a:t>Оснащение санатория и курорта соответствует по приказу 169.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регистратура;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лечебные отделения (кабинеты), в том числе: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Кабинеты лечебной физкультуры;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Кабинеты физиотерапии;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кабинеты климатотерапии (кабинеты спелеотерапии, галотерапии);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кабинеты массажа, в том числе аппаратного;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кабинеты функциональной диагностики;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процедурный кабинет;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номера для пребывания граждан;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100" dirty="0">
                <a:latin typeface="Roboto"/>
                <a:cs typeface="Times New Roman" panose="02020603050405020304" pitchFamily="18" charset="0"/>
              </a:rPr>
              <a:t>административно-хозяйственная часть.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2100" dirty="0">
              <a:latin typeface="Roboto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59" y="1114920"/>
            <a:ext cx="3781619" cy="283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179" y="3968226"/>
            <a:ext cx="3885085" cy="2913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laceHolder 1">
            <a:extLst>
              <a:ext uri="{FF2B5EF4-FFF2-40B4-BE49-F238E27FC236}">
                <a16:creationId xmlns:a16="http://schemas.microsoft.com/office/drawing/2014/main" id="{43A39D0B-9E17-4625-24FC-80D64CC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48" y="271945"/>
            <a:ext cx="11913590" cy="127512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2400" b="1" spc="-21" dirty="0">
                <a:solidFill>
                  <a:srgbClr val="FEFEFE"/>
                </a:solidFill>
                <a:latin typeface="Roboto"/>
                <a:ea typeface="Roboto"/>
              </a:rPr>
              <a:t>Оснащение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1D328F-BC4A-42E7-AA5F-AECC16811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7" y="-35797"/>
            <a:ext cx="928239" cy="11507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39CCC3-B93D-4CC1-AE9B-53B258355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30053" r="27745" b="40158"/>
          <a:stretch/>
        </p:blipFill>
        <p:spPr>
          <a:xfrm>
            <a:off x="11967612" y="6155117"/>
            <a:ext cx="1257300" cy="12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E95D1-990F-1E7B-9226-A0759003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3">
            <a:extLst>
              <a:ext uri="{FF2B5EF4-FFF2-40B4-BE49-F238E27FC236}">
                <a16:creationId xmlns:a16="http://schemas.microsoft.com/office/drawing/2014/main" id="{928E91FB-1A7B-2868-64CC-F3384A78EB9F}"/>
              </a:ext>
            </a:extLst>
          </p:cNvPr>
          <p:cNvSpPr/>
          <p:nvPr/>
        </p:nvSpPr>
        <p:spPr>
          <a:xfrm>
            <a:off x="773280" y="1395360"/>
            <a:ext cx="8615160" cy="39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lang="ru-RU" sz="2500" b="1" strike="noStrike" spc="-15" dirty="0">
                <a:solidFill>
                  <a:srgbClr val="154561"/>
                </a:solidFill>
                <a:latin typeface="Roboto"/>
                <a:ea typeface="Roboto"/>
              </a:rPr>
              <a:t>ПОДЗАГОЛОВОК</a:t>
            </a:r>
            <a:endParaRPr lang="ru-RU" sz="2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B63F25CE-3A6B-C802-F1A0-43A1EE20E3D2}"/>
              </a:ext>
            </a:extLst>
          </p:cNvPr>
          <p:cNvSpPr/>
          <p:nvPr/>
        </p:nvSpPr>
        <p:spPr>
          <a:xfrm>
            <a:off x="784440" y="2068920"/>
            <a:ext cx="8223120" cy="3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lang="ru-RU" sz="2000" b="0" strike="noStrike" spc="-21" dirty="0">
                <a:solidFill>
                  <a:srgbClr val="154561"/>
                </a:solidFill>
                <a:latin typeface="Roboto"/>
                <a:ea typeface="Roboto"/>
              </a:rPr>
              <a:t>Текст</a:t>
            </a:r>
            <a:r>
              <a:rPr lang="ru-RU" sz="2000" b="0" strike="noStrike" spc="-75" dirty="0">
                <a:solidFill>
                  <a:srgbClr val="154561"/>
                </a:solidFill>
                <a:latin typeface="Roboto"/>
                <a:ea typeface="Roboto"/>
              </a:rPr>
              <a:t> </a:t>
            </a:r>
            <a:r>
              <a:rPr lang="ru-RU" sz="2000" b="0" strike="noStrike" spc="-1" dirty="0">
                <a:solidFill>
                  <a:srgbClr val="154561"/>
                </a:solidFill>
                <a:latin typeface="Roboto"/>
                <a:ea typeface="Roboto"/>
              </a:rPr>
              <a:t>слайда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61CA833-5A0E-4ED8-9A01-7DECD981D9DA}"/>
              </a:ext>
            </a:extLst>
          </p:cNvPr>
          <p:cNvSpPr txBox="1">
            <a:spLocks/>
          </p:cNvSpPr>
          <p:nvPr/>
        </p:nvSpPr>
        <p:spPr>
          <a:xfrm>
            <a:off x="380961" y="1500174"/>
            <a:ext cx="8041265" cy="4241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r="5232"/>
          <a:stretch/>
        </p:blipFill>
        <p:spPr>
          <a:xfrm>
            <a:off x="3588693" y="1229002"/>
            <a:ext cx="1570008" cy="2368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1" b="3240"/>
          <a:stretch/>
        </p:blipFill>
        <p:spPr>
          <a:xfrm>
            <a:off x="376456" y="3657486"/>
            <a:ext cx="2961761" cy="2958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9"/>
          <a:stretch/>
        </p:blipFill>
        <p:spPr>
          <a:xfrm>
            <a:off x="7010272" y="1219513"/>
            <a:ext cx="1478120" cy="2371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8351" r="10897"/>
          <a:stretch/>
        </p:blipFill>
        <p:spPr>
          <a:xfrm>
            <a:off x="3441940" y="3656604"/>
            <a:ext cx="3351300" cy="2959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r="11553" b="4426"/>
          <a:stretch/>
        </p:blipFill>
        <p:spPr>
          <a:xfrm>
            <a:off x="8574657" y="1219513"/>
            <a:ext cx="3295290" cy="539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r="18737" b="5783"/>
          <a:stretch/>
        </p:blipFill>
        <p:spPr>
          <a:xfrm>
            <a:off x="6883879" y="3656604"/>
            <a:ext cx="1595887" cy="2959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3"/>
          <a:stretch/>
        </p:blipFill>
        <p:spPr>
          <a:xfrm>
            <a:off x="5245300" y="1219513"/>
            <a:ext cx="1678373" cy="2387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r="12136" b="6236"/>
          <a:stretch/>
        </p:blipFill>
        <p:spPr>
          <a:xfrm>
            <a:off x="376456" y="1203527"/>
            <a:ext cx="3125638" cy="238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PlaceHolder 1">
            <a:extLst>
              <a:ext uri="{FF2B5EF4-FFF2-40B4-BE49-F238E27FC236}">
                <a16:creationId xmlns:a16="http://schemas.microsoft.com/office/drawing/2014/main" id="{43A39D0B-9E17-4625-24FC-80D64CC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305" y="225054"/>
            <a:ext cx="11913590" cy="127512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2400" b="1" spc="-21" dirty="0">
                <a:solidFill>
                  <a:srgbClr val="FEFEFE"/>
                </a:solidFill>
                <a:latin typeface="Roboto"/>
                <a:ea typeface="Roboto"/>
              </a:rPr>
              <a:t>Внедрение новых технологий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1D328F-BC4A-42E7-AA5F-AECC16811D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7" y="-35797"/>
            <a:ext cx="928239" cy="11507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C5A802-B04F-44C9-BFC9-40E63B8C33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30053" r="27745" b="40158"/>
          <a:stretch/>
        </p:blipFill>
        <p:spPr>
          <a:xfrm>
            <a:off x="11967612" y="6155117"/>
            <a:ext cx="1257300" cy="12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4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E95D1-990F-1E7B-9226-A0759003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561CA833-5A0E-4ED8-9A01-7DECD981D9DA}"/>
              </a:ext>
            </a:extLst>
          </p:cNvPr>
          <p:cNvSpPr txBox="1">
            <a:spLocks/>
          </p:cNvSpPr>
          <p:nvPr/>
        </p:nvSpPr>
        <p:spPr>
          <a:xfrm>
            <a:off x="380961" y="1500174"/>
            <a:ext cx="12741399" cy="48452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200" dirty="0">
                <a:latin typeface="Roboto"/>
              </a:rPr>
              <a:t>Выполнение планов и объемных показателей;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200" dirty="0">
                <a:latin typeface="Roboto"/>
              </a:rPr>
              <a:t>Совершенствование и развитие лечебной, санаторной помощи и материально- технической базы курорта «Уш-Белдир» ГАУЗ «Санаторий- профилакторий «Серебрянка».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200" dirty="0">
                <a:latin typeface="Roboto"/>
              </a:rPr>
              <a:t>Дальнейшее сотрудничество и направление врачей по обмену опытом и обучения в НМИЦ реабилитологии и курортологии.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dirty="0"/>
          </a:p>
        </p:txBody>
      </p:sp>
      <p:sp>
        <p:nvSpPr>
          <p:cNvPr id="12" name="PlaceHolder 1">
            <a:extLst>
              <a:ext uri="{FF2B5EF4-FFF2-40B4-BE49-F238E27FC236}">
                <a16:creationId xmlns:a16="http://schemas.microsoft.com/office/drawing/2014/main" id="{43A39D0B-9E17-4625-24FC-80D64CC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770" y="281672"/>
            <a:ext cx="11913590" cy="127512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2200" b="1" spc="-21" dirty="0">
                <a:solidFill>
                  <a:srgbClr val="FEFEFE"/>
                </a:solidFill>
                <a:latin typeface="Roboto"/>
                <a:ea typeface="Roboto"/>
              </a:rPr>
              <a:t>Планы до 2030 года: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1D328F-BC4A-42E7-AA5F-AECC16811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7" y="-35797"/>
            <a:ext cx="928239" cy="11507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E4FF7E-0295-4D7E-887F-0E8E76781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30053" r="27745" b="40158"/>
          <a:stretch/>
        </p:blipFill>
        <p:spPr>
          <a:xfrm>
            <a:off x="11967612" y="6155117"/>
            <a:ext cx="1257300" cy="12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09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6117</TotalTime>
  <Words>184</Words>
  <Application>Microsoft Office PowerPoint</Application>
  <PresentationFormat>Произвольный</PresentationFormat>
  <Paragraphs>57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Roboto</vt:lpstr>
      <vt:lpstr>Symbol</vt:lpstr>
      <vt:lpstr>Verdana</vt:lpstr>
      <vt:lpstr>Wingdings</vt:lpstr>
      <vt:lpstr>Office Theme</vt:lpstr>
      <vt:lpstr>ГАУЗ РТ «Санаторий-профилакторий «Серебрянка»</vt:lpstr>
      <vt:lpstr>Презентация PowerPoint</vt:lpstr>
      <vt:lpstr>Презентация PowerPoint</vt:lpstr>
      <vt:lpstr>Оснащение </vt:lpstr>
      <vt:lpstr>Внедрение новых технологий</vt:lpstr>
      <vt:lpstr>Планы до 2030 года: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слит.cdr</dc:title>
  <dc:subject/>
  <dc:creator>Ольга Оспанова</dc:creator>
  <dc:description/>
  <cp:lastModifiedBy>Пользователь</cp:lastModifiedBy>
  <cp:revision>97</cp:revision>
  <cp:lastPrinted>2025-01-22T08:22:56Z</cp:lastPrinted>
  <dcterms:created xsi:type="dcterms:W3CDTF">2023-03-22T12:58:25Z</dcterms:created>
  <dcterms:modified xsi:type="dcterms:W3CDTF">2026-03-02T01:44:20Z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CorelDRAW 2018</vt:lpwstr>
  </property>
  <property fmtid="{D5CDD505-2E9C-101B-9397-08002B2CF9AE}" pid="4" name="LastSaved">
    <vt:filetime>2023-03-22T00:00:00Z</vt:filetime>
  </property>
  <property fmtid="{D5CDD505-2E9C-101B-9397-08002B2CF9AE}" pid="5" name="PresentationFormat">
    <vt:lpwstr>Custom</vt:lpwstr>
  </property>
  <property fmtid="{D5CDD505-2E9C-101B-9397-08002B2CF9AE}" pid="6" name="Slides">
    <vt:i4>3</vt:i4>
  </property>
</Properties>
</file>